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8" r:id="rId5"/>
    <p:sldId id="267" r:id="rId6"/>
    <p:sldId id="270" r:id="rId7"/>
    <p:sldId id="269" r:id="rId8"/>
    <p:sldId id="257" r:id="rId9"/>
    <p:sldId id="260" r:id="rId10"/>
    <p:sldId id="261" r:id="rId11"/>
    <p:sldId id="262" r:id="rId12"/>
    <p:sldId id="263" r:id="rId13"/>
    <p:sldId id="259" r:id="rId14"/>
    <p:sldId id="264" r:id="rId15"/>
    <p:sldId id="271" r:id="rId16"/>
    <p:sldId id="272" r:id="rId17"/>
    <p:sldId id="273" r:id="rId18"/>
    <p:sldId id="274" r:id="rId19"/>
    <p:sldId id="275" r:id="rId20"/>
    <p:sldId id="276" r:id="rId21"/>
    <p:sldId id="279" r:id="rId22"/>
    <p:sldId id="277" r:id="rId23"/>
    <p:sldId id="280" r:id="rId24"/>
    <p:sldId id="278" r:id="rId25"/>
    <p:sldId id="282" r:id="rId26"/>
    <p:sldId id="281"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p:cViewPr varScale="1">
        <p:scale>
          <a:sx n="101" d="100"/>
          <a:sy n="101" d="100"/>
        </p:scale>
        <p:origin x="232" y="2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B6182D9-E27D-498B-BF74-BC480DCFA0A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290510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6182D9-E27D-498B-BF74-BC480DCFA0A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246620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6182D9-E27D-498B-BF74-BC480DCFA0A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129953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6182D9-E27D-498B-BF74-BC480DCFA0A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304625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6182D9-E27D-498B-BF74-BC480DCFA0AE}" type="datetimeFigureOut">
              <a:rPr lang="en-US" smtClean="0"/>
              <a:t>9/7/19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62845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6182D9-E27D-498B-BF74-BC480DCFA0AE}"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866036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6182D9-E27D-498B-BF74-BC480DCFA0AE}" type="datetimeFigureOut">
              <a:rPr lang="en-US" smtClean="0"/>
              <a:t>9/7/19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180973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6182D9-E27D-498B-BF74-BC480DCFA0AE}" type="datetimeFigureOut">
              <a:rPr lang="en-US" smtClean="0"/>
              <a:t>9/7/19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1615396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182D9-E27D-498B-BF74-BC480DCFA0AE}" type="datetimeFigureOut">
              <a:rPr lang="en-US" smtClean="0"/>
              <a:t>9/7/19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270192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6182D9-E27D-498B-BF74-BC480DCFA0AE}"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153397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6182D9-E27D-498B-BF74-BC480DCFA0AE}" type="datetimeFigureOut">
              <a:rPr lang="en-US" smtClean="0"/>
              <a:t>9/7/19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CBE7-170E-48D1-AA1A-2BD83CD4C4A3}" type="slidenum">
              <a:rPr lang="en-US" smtClean="0"/>
              <a:t>‹#›</a:t>
            </a:fld>
            <a:endParaRPr lang="en-US"/>
          </a:p>
        </p:txBody>
      </p:sp>
    </p:spTree>
    <p:extLst>
      <p:ext uri="{BB962C8B-B14F-4D97-AF65-F5344CB8AC3E}">
        <p14:creationId xmlns:p14="http://schemas.microsoft.com/office/powerpoint/2010/main" val="133791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182D9-E27D-498B-BF74-BC480DCFA0AE}" type="datetimeFigureOut">
              <a:rPr lang="en-US" smtClean="0"/>
              <a:t>9/7/19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CBE7-170E-48D1-AA1A-2BD83CD4C4A3}" type="slidenum">
              <a:rPr lang="en-US" smtClean="0"/>
              <a:t>‹#›</a:t>
            </a:fld>
            <a:endParaRPr lang="en-US"/>
          </a:p>
        </p:txBody>
      </p:sp>
    </p:spTree>
    <p:extLst>
      <p:ext uri="{BB962C8B-B14F-4D97-AF65-F5344CB8AC3E}">
        <p14:creationId xmlns:p14="http://schemas.microsoft.com/office/powerpoint/2010/main" val="1534112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History Matriculation</a:t>
            </a:r>
          </a:p>
        </p:txBody>
      </p:sp>
      <p:sp>
        <p:nvSpPr>
          <p:cNvPr id="3" name="Subtitle 2"/>
          <p:cNvSpPr>
            <a:spLocks noGrp="1"/>
          </p:cNvSpPr>
          <p:nvPr>
            <p:ph type="subTitle" idx="1"/>
          </p:nvPr>
        </p:nvSpPr>
        <p:spPr/>
        <p:txBody>
          <a:bodyPr/>
          <a:lstStyle/>
          <a:p>
            <a:r>
              <a:rPr lang="en-US" dirty="0"/>
              <a:t>Research Paper</a:t>
            </a:r>
          </a:p>
        </p:txBody>
      </p:sp>
    </p:spTree>
    <p:extLst>
      <p:ext uri="{BB962C8B-B14F-4D97-AF65-F5344CB8AC3E}">
        <p14:creationId xmlns:p14="http://schemas.microsoft.com/office/powerpoint/2010/main" val="3912388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Interests and Topics</a:t>
            </a:r>
          </a:p>
        </p:txBody>
      </p:sp>
      <p:sp>
        <p:nvSpPr>
          <p:cNvPr id="3" name="Content Placeholder 2"/>
          <p:cNvSpPr>
            <a:spLocks noGrp="1"/>
          </p:cNvSpPr>
          <p:nvPr>
            <p:ph idx="1"/>
          </p:nvPr>
        </p:nvSpPr>
        <p:spPr>
          <a:xfrm>
            <a:off x="838200" y="1825625"/>
            <a:ext cx="7222958" cy="4351338"/>
          </a:xfrm>
        </p:spPr>
        <p:txBody>
          <a:bodyPr>
            <a:normAutofit fontScale="85000" lnSpcReduction="20000"/>
          </a:bodyPr>
          <a:lstStyle/>
          <a:p>
            <a:pPr marL="0" indent="0">
              <a:buNone/>
            </a:pPr>
            <a:r>
              <a:rPr lang="en-US" dirty="0"/>
              <a:t>An interest is a </a:t>
            </a:r>
            <a:r>
              <a:rPr lang="en-US" b="1" dirty="0"/>
              <a:t>BROAD</a:t>
            </a:r>
            <a:r>
              <a:rPr lang="en-US" dirty="0"/>
              <a:t> category with a lot of different areas of study</a:t>
            </a:r>
          </a:p>
          <a:p>
            <a:pPr marL="0" indent="0">
              <a:buNone/>
            </a:pPr>
            <a:endParaRPr lang="en-US" dirty="0"/>
          </a:p>
          <a:p>
            <a:pPr marL="0" indent="0">
              <a:buNone/>
            </a:pPr>
            <a:r>
              <a:rPr lang="en-US" dirty="0"/>
              <a:t>A Topic is a </a:t>
            </a:r>
            <a:r>
              <a:rPr lang="en-US" b="1" dirty="0"/>
              <a:t>NARROW </a:t>
            </a:r>
            <a:r>
              <a:rPr lang="en-US" dirty="0"/>
              <a:t>area of study where questions can be asked.</a:t>
            </a:r>
          </a:p>
          <a:p>
            <a:pPr marL="0" indent="0">
              <a:buNone/>
            </a:pPr>
            <a:endParaRPr lang="en-US" dirty="0"/>
          </a:p>
          <a:p>
            <a:pPr marL="0" indent="0">
              <a:buNone/>
            </a:pPr>
            <a:r>
              <a:rPr lang="en-US" dirty="0"/>
              <a:t>Here are 3 things I enjoy:</a:t>
            </a:r>
          </a:p>
          <a:p>
            <a:pPr marL="514350" indent="-514350">
              <a:buFont typeface="+mj-lt"/>
              <a:buAutoNum type="arabicPeriod"/>
            </a:pPr>
            <a:r>
              <a:rPr lang="en-US" dirty="0"/>
              <a:t>History</a:t>
            </a:r>
          </a:p>
          <a:p>
            <a:pPr marL="514350" indent="-514350">
              <a:buFont typeface="+mj-lt"/>
              <a:buAutoNum type="arabicPeriod"/>
            </a:pPr>
            <a:r>
              <a:rPr lang="en-US" dirty="0"/>
              <a:t>Education</a:t>
            </a:r>
          </a:p>
          <a:p>
            <a:pPr marL="514350" indent="-514350">
              <a:buFont typeface="+mj-lt"/>
              <a:buAutoNum type="arabicPeriod"/>
            </a:pPr>
            <a:r>
              <a:rPr lang="en-US" dirty="0"/>
              <a:t>Astronomy</a:t>
            </a:r>
          </a:p>
          <a:p>
            <a:pPr marL="0" indent="0">
              <a:buNone/>
            </a:pPr>
            <a:endParaRPr lang="en-US" dirty="0"/>
          </a:p>
          <a:p>
            <a:pPr marL="0" indent="0">
              <a:buNone/>
            </a:pPr>
            <a:r>
              <a:rPr lang="en-US" dirty="0"/>
              <a:t>Are these topics? Or just interests?</a:t>
            </a:r>
          </a:p>
        </p:txBody>
      </p:sp>
    </p:spTree>
    <p:extLst>
      <p:ext uri="{BB962C8B-B14F-4D97-AF65-F5344CB8AC3E}">
        <p14:creationId xmlns:p14="http://schemas.microsoft.com/office/powerpoint/2010/main" val="336682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Interests and Topics</a:t>
            </a:r>
          </a:p>
        </p:txBody>
      </p:sp>
      <p:sp>
        <p:nvSpPr>
          <p:cNvPr id="3" name="Content Placeholder 2"/>
          <p:cNvSpPr>
            <a:spLocks noGrp="1"/>
          </p:cNvSpPr>
          <p:nvPr>
            <p:ph idx="1"/>
          </p:nvPr>
        </p:nvSpPr>
        <p:spPr/>
        <p:txBody>
          <a:bodyPr/>
          <a:lstStyle/>
          <a:p>
            <a:pPr marL="0" indent="0">
              <a:buNone/>
            </a:pPr>
            <a:r>
              <a:rPr lang="en-US" dirty="0"/>
              <a:t>Here are 3 things I enjoy:</a:t>
            </a:r>
          </a:p>
          <a:p>
            <a:pPr marL="514350" indent="-514350">
              <a:buFont typeface="+mj-lt"/>
              <a:buAutoNum type="arabicPeriod"/>
            </a:pPr>
            <a:r>
              <a:rPr lang="en-US" dirty="0"/>
              <a:t>History</a:t>
            </a:r>
          </a:p>
          <a:p>
            <a:pPr marL="514350" indent="-514350">
              <a:buFont typeface="+mj-lt"/>
              <a:buAutoNum type="arabicPeriod"/>
            </a:pPr>
            <a:r>
              <a:rPr lang="en-US" dirty="0"/>
              <a:t>Education</a:t>
            </a:r>
          </a:p>
          <a:p>
            <a:pPr marL="514350" indent="-514350">
              <a:buFont typeface="+mj-lt"/>
              <a:buAutoNum type="arabicPeriod"/>
            </a:pPr>
            <a:r>
              <a:rPr lang="en-US" dirty="0"/>
              <a:t>Astronomy</a:t>
            </a:r>
          </a:p>
          <a:p>
            <a:pPr marL="0" indent="0">
              <a:buNone/>
            </a:pPr>
            <a:endParaRPr lang="en-US" dirty="0"/>
          </a:p>
          <a:p>
            <a:pPr marL="0" indent="0">
              <a:buNone/>
            </a:pPr>
            <a:r>
              <a:rPr lang="en-US" dirty="0"/>
              <a:t>How can we make these into topics?</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1223782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Interests and Topics</a:t>
            </a:r>
          </a:p>
        </p:txBody>
      </p:sp>
      <p:sp>
        <p:nvSpPr>
          <p:cNvPr id="3" name="Content Placeholder 2"/>
          <p:cNvSpPr>
            <a:spLocks noGrp="1"/>
          </p:cNvSpPr>
          <p:nvPr>
            <p:ph idx="1"/>
          </p:nvPr>
        </p:nvSpPr>
        <p:spPr>
          <a:xfrm>
            <a:off x="838200" y="1825625"/>
            <a:ext cx="6440905" cy="4351338"/>
          </a:xfrm>
        </p:spPr>
        <p:txBody>
          <a:bodyPr/>
          <a:lstStyle/>
          <a:p>
            <a:r>
              <a:rPr lang="en-US" dirty="0"/>
              <a:t>Individual Work: In your notes, write down 3 things you enjoy.</a:t>
            </a:r>
            <a:br>
              <a:rPr lang="en-US" dirty="0"/>
            </a:br>
            <a:endParaRPr lang="en-US" dirty="0"/>
          </a:p>
          <a:p>
            <a:r>
              <a:rPr lang="en-US" dirty="0"/>
              <a:t>Pair Work: Work together with your table partner to narrow down the interests into broad topics.</a:t>
            </a:r>
          </a:p>
        </p:txBody>
      </p:sp>
    </p:spTree>
    <p:extLst>
      <p:ext uri="{BB962C8B-B14F-4D97-AF65-F5344CB8AC3E}">
        <p14:creationId xmlns:p14="http://schemas.microsoft.com/office/powerpoint/2010/main" val="271087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2060"/>
                </a:solidFill>
                <a:latin typeface="Abraham Lincoln" pitchFamily="2" charset="0"/>
                <a:ea typeface="Abraham Lincoln" pitchFamily="2" charset="0"/>
              </a:rPr>
              <a:t>Task List for Tuesday, September 10th</a:t>
            </a:r>
          </a:p>
        </p:txBody>
      </p:sp>
      <p:sp>
        <p:nvSpPr>
          <p:cNvPr id="3" name="Content Placeholder 2"/>
          <p:cNvSpPr>
            <a:spLocks noGrp="1"/>
          </p:cNvSpPr>
          <p:nvPr>
            <p:ph idx="1"/>
          </p:nvPr>
        </p:nvSpPr>
        <p:spPr/>
        <p:txBody>
          <a:bodyPr>
            <a:normAutofit/>
          </a:bodyPr>
          <a:lstStyle/>
          <a:p>
            <a:pPr>
              <a:buClr>
                <a:srgbClr val="C00000"/>
              </a:buClr>
              <a:buFont typeface="Wingdings" panose="05000000000000000000" pitchFamily="2" charset="2"/>
              <a:buChar char="ü"/>
            </a:pPr>
            <a:r>
              <a:rPr lang="en-US" dirty="0">
                <a:solidFill>
                  <a:schemeClr val="tx1"/>
                </a:solidFill>
                <a:uFillTx/>
              </a:rPr>
              <a:t> - Entrance: Grab Exit Ticket and Matriculation </a:t>
            </a:r>
            <a:r>
              <a:rPr lang="en-US" dirty="0"/>
              <a:t>Success Criteria</a:t>
            </a:r>
            <a:r>
              <a:rPr lang="en-US" dirty="0">
                <a:solidFill>
                  <a:schemeClr val="tx1"/>
                </a:solidFill>
                <a:uFillTx/>
              </a:rPr>
              <a:t>.</a:t>
            </a:r>
          </a:p>
          <a:p>
            <a:pPr>
              <a:buClr>
                <a:srgbClr val="C00000"/>
              </a:buClr>
              <a:buFont typeface="Wingdings" panose="05000000000000000000" pitchFamily="2" charset="2"/>
              <a:buChar char="ü"/>
            </a:pPr>
            <a:r>
              <a:rPr lang="en-US" dirty="0">
                <a:solidFill>
                  <a:schemeClr val="tx1"/>
                </a:solidFill>
                <a:uFillTx/>
              </a:rPr>
              <a:t> - Preparation: </a:t>
            </a:r>
            <a:r>
              <a:rPr lang="en-US" dirty="0">
                <a:solidFill>
                  <a:schemeClr val="tx1"/>
                </a:solidFill>
              </a:rPr>
              <a:t>Fill out the exit ticket. </a:t>
            </a:r>
            <a:endParaRPr lang="en-US" dirty="0">
              <a:solidFill>
                <a:schemeClr val="tx1"/>
              </a:solidFill>
              <a:uFillTx/>
            </a:endParaRPr>
          </a:p>
          <a:p>
            <a:pPr>
              <a:buClr>
                <a:srgbClr val="C00000"/>
              </a:buClr>
              <a:buFont typeface="Wingdings" panose="05000000000000000000" pitchFamily="2" charset="2"/>
              <a:buChar char="ü"/>
            </a:pPr>
            <a:r>
              <a:rPr lang="en-US" dirty="0"/>
              <a:t> - Instruction / Pair Work: Choosing a Topic</a:t>
            </a:r>
          </a:p>
          <a:p>
            <a:pPr>
              <a:buClr>
                <a:srgbClr val="C00000"/>
              </a:buClr>
              <a:buFont typeface="Wingdings" panose="05000000000000000000" pitchFamily="2" charset="2"/>
              <a:buChar char="ü"/>
            </a:pPr>
            <a:r>
              <a:rPr lang="en-US" dirty="0"/>
              <a:t> - Instruction / Pair Work: Narrowing Down a Topic</a:t>
            </a:r>
          </a:p>
          <a:p>
            <a:pPr>
              <a:buClr>
                <a:srgbClr val="C00000"/>
              </a:buClr>
              <a:buFont typeface="Wingdings" panose="05000000000000000000" pitchFamily="2" charset="2"/>
              <a:buChar char="ü"/>
            </a:pPr>
            <a:r>
              <a:rPr lang="en-US" dirty="0">
                <a:solidFill>
                  <a:schemeClr val="tx1"/>
                </a:solidFill>
                <a:uFillTx/>
              </a:rPr>
              <a:t> - Exit: Complete Exit Ticket and drop it off in the cluster basket. </a:t>
            </a:r>
          </a:p>
          <a:p>
            <a:pPr>
              <a:buFont typeface="Wingdings" panose="05000000000000000000" pitchFamily="2" charset="2"/>
              <a:buChar char="ü"/>
            </a:pPr>
            <a:endParaRPr lang="en-US" dirty="0">
              <a:solidFill>
                <a:schemeClr val="tx1"/>
              </a:solidFill>
              <a:uFillTx/>
            </a:endParaRPr>
          </a:p>
        </p:txBody>
      </p:sp>
    </p:spTree>
    <p:extLst>
      <p:ext uri="{BB962C8B-B14F-4D97-AF65-F5344CB8AC3E}">
        <p14:creationId xmlns:p14="http://schemas.microsoft.com/office/powerpoint/2010/main" val="155559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360DA-44BB-AD4A-97F9-5DFE6A231B64}"/>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750EAFAE-D34F-6C4E-A5BE-12213847B42B}"/>
              </a:ext>
            </a:extLst>
          </p:cNvPr>
          <p:cNvSpPr>
            <a:spLocks noGrp="1"/>
          </p:cNvSpPr>
          <p:nvPr>
            <p:ph idx="1"/>
          </p:nvPr>
        </p:nvSpPr>
        <p:spPr>
          <a:xfrm>
            <a:off x="838200" y="1825625"/>
            <a:ext cx="5257800" cy="4351338"/>
          </a:xfrm>
        </p:spPr>
        <p:txBody>
          <a:bodyPr>
            <a:normAutofit fontScale="92500"/>
          </a:bodyPr>
          <a:lstStyle/>
          <a:p>
            <a:r>
              <a:rPr lang="en-US" sz="3200" dirty="0"/>
              <a:t>Historical Subfields</a:t>
            </a:r>
          </a:p>
          <a:p>
            <a:pPr lvl="1"/>
            <a:r>
              <a:rPr lang="en-US" sz="2800" dirty="0">
                <a:highlight>
                  <a:srgbClr val="FFFF00"/>
                </a:highlight>
              </a:rPr>
              <a:t>Political History </a:t>
            </a:r>
            <a:r>
              <a:rPr lang="en-US" sz="2800" dirty="0"/>
              <a:t>–The interactions of the Rulers and the People.</a:t>
            </a:r>
          </a:p>
          <a:p>
            <a:pPr lvl="1"/>
            <a:r>
              <a:rPr lang="en-US" sz="2800" dirty="0"/>
              <a:t>Social History – How everyday life was like.</a:t>
            </a:r>
          </a:p>
          <a:p>
            <a:pPr lvl="1"/>
            <a:r>
              <a:rPr lang="en-US" sz="2800" dirty="0">
                <a:highlight>
                  <a:srgbClr val="FFFF00"/>
                </a:highlight>
              </a:rPr>
              <a:t>Military History </a:t>
            </a:r>
            <a:r>
              <a:rPr lang="en-US" sz="2800" dirty="0"/>
              <a:t>– Armed conflict and its impact on society.</a:t>
            </a:r>
          </a:p>
          <a:p>
            <a:pPr lvl="1"/>
            <a:r>
              <a:rPr lang="en-US" sz="2800" dirty="0"/>
              <a:t>Economic History – How goods and money flowed in a society.</a:t>
            </a:r>
          </a:p>
          <a:p>
            <a:pPr marL="457200" lvl="1" indent="0">
              <a:buNone/>
            </a:pPr>
            <a:endParaRPr lang="en-US" dirty="0"/>
          </a:p>
        </p:txBody>
      </p:sp>
    </p:spTree>
    <p:extLst>
      <p:ext uri="{BB962C8B-B14F-4D97-AF65-F5344CB8AC3E}">
        <p14:creationId xmlns:p14="http://schemas.microsoft.com/office/powerpoint/2010/main" val="248609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83D2B-83AB-3B42-A308-8053C127AD16}"/>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87AB7C73-8DC5-7A4C-B8D1-0798EB6739CF}"/>
              </a:ext>
            </a:extLst>
          </p:cNvPr>
          <p:cNvSpPr>
            <a:spLocks noGrp="1"/>
          </p:cNvSpPr>
          <p:nvPr>
            <p:ph idx="1"/>
          </p:nvPr>
        </p:nvSpPr>
        <p:spPr>
          <a:xfrm>
            <a:off x="838200" y="1825625"/>
            <a:ext cx="5257800" cy="4351338"/>
          </a:xfrm>
        </p:spPr>
        <p:txBody>
          <a:bodyPr/>
          <a:lstStyle/>
          <a:p>
            <a:r>
              <a:rPr lang="en-US" dirty="0"/>
              <a:t>Historical Subfields</a:t>
            </a:r>
          </a:p>
          <a:p>
            <a:pPr lvl="1"/>
            <a:r>
              <a:rPr lang="en-US" dirty="0"/>
              <a:t>Religious History – The origin and development of religions.</a:t>
            </a:r>
          </a:p>
          <a:p>
            <a:pPr lvl="1"/>
            <a:r>
              <a:rPr lang="en-US" dirty="0"/>
              <a:t>Cultural History – Cultural traditions and the perceptions of historical events</a:t>
            </a:r>
          </a:p>
          <a:p>
            <a:pPr lvl="1"/>
            <a:r>
              <a:rPr lang="en-US" dirty="0"/>
              <a:t>Diplomatic History – The interactions between two societies.</a:t>
            </a:r>
          </a:p>
          <a:p>
            <a:pPr lvl="1"/>
            <a:r>
              <a:rPr lang="en-US" dirty="0"/>
              <a:t>Environmental History – The interaction between a society and its environment.</a:t>
            </a:r>
          </a:p>
          <a:p>
            <a:endParaRPr lang="en-US" dirty="0"/>
          </a:p>
        </p:txBody>
      </p:sp>
    </p:spTree>
    <p:extLst>
      <p:ext uri="{BB962C8B-B14F-4D97-AF65-F5344CB8AC3E}">
        <p14:creationId xmlns:p14="http://schemas.microsoft.com/office/powerpoint/2010/main" val="1769213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837DA-A8AB-4445-B684-4EA831EEEAED}"/>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41AAC3F9-7C66-5E4D-A55C-0D37EE891708}"/>
              </a:ext>
            </a:extLst>
          </p:cNvPr>
          <p:cNvSpPr>
            <a:spLocks noGrp="1"/>
          </p:cNvSpPr>
          <p:nvPr>
            <p:ph idx="1"/>
          </p:nvPr>
        </p:nvSpPr>
        <p:spPr>
          <a:xfrm>
            <a:off x="838200" y="1825625"/>
            <a:ext cx="5257800" cy="4351338"/>
          </a:xfrm>
        </p:spPr>
        <p:txBody>
          <a:bodyPr/>
          <a:lstStyle/>
          <a:p>
            <a:r>
              <a:rPr lang="en-US" dirty="0"/>
              <a:t>Historical Subfields</a:t>
            </a:r>
          </a:p>
          <a:p>
            <a:pPr lvl="1"/>
            <a:r>
              <a:rPr lang="en-US" dirty="0"/>
              <a:t>Women’s History – The role of women in a society</a:t>
            </a:r>
          </a:p>
          <a:p>
            <a:pPr lvl="1"/>
            <a:r>
              <a:rPr lang="en-US" dirty="0"/>
              <a:t>Demographic History – The changes of the population of a society.</a:t>
            </a:r>
          </a:p>
          <a:p>
            <a:pPr lvl="1"/>
            <a:r>
              <a:rPr lang="en-US" dirty="0"/>
              <a:t>Rural History – The changes and impact of farms on a society.</a:t>
            </a:r>
          </a:p>
          <a:p>
            <a:pPr lvl="1"/>
            <a:r>
              <a:rPr lang="en-US" dirty="0">
                <a:highlight>
                  <a:srgbClr val="FFFF00"/>
                </a:highlight>
              </a:rPr>
              <a:t>Family History </a:t>
            </a:r>
            <a:r>
              <a:rPr lang="en-US" dirty="0"/>
              <a:t>– The interactions and changes of a family through history.</a:t>
            </a:r>
          </a:p>
        </p:txBody>
      </p:sp>
    </p:spTree>
    <p:extLst>
      <p:ext uri="{BB962C8B-B14F-4D97-AF65-F5344CB8AC3E}">
        <p14:creationId xmlns:p14="http://schemas.microsoft.com/office/powerpoint/2010/main" val="350815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56CE-885C-9D4B-BAAF-D496685CF1AE}"/>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7EFD5931-EC26-584E-9F3B-181B9A77844A}"/>
              </a:ext>
            </a:extLst>
          </p:cNvPr>
          <p:cNvSpPr>
            <a:spLocks noGrp="1"/>
          </p:cNvSpPr>
          <p:nvPr>
            <p:ph idx="1"/>
          </p:nvPr>
        </p:nvSpPr>
        <p:spPr>
          <a:xfrm>
            <a:off x="838200" y="1825625"/>
            <a:ext cx="5257800" cy="4351338"/>
          </a:xfrm>
        </p:spPr>
        <p:txBody>
          <a:bodyPr>
            <a:normAutofit/>
          </a:bodyPr>
          <a:lstStyle/>
          <a:p>
            <a:r>
              <a:rPr lang="en-US" dirty="0"/>
              <a:t>Historical Subfields</a:t>
            </a:r>
          </a:p>
          <a:p>
            <a:pPr lvl="1"/>
            <a:r>
              <a:rPr lang="en-US" dirty="0"/>
              <a:t>Ethnic History – The interactions and changes of a people group within a society.</a:t>
            </a:r>
          </a:p>
          <a:p>
            <a:pPr lvl="1"/>
            <a:r>
              <a:rPr lang="en-US" dirty="0"/>
              <a:t>Labor History – The interactions between the Owners of the means of production and the people who sell their labor for wages.</a:t>
            </a:r>
          </a:p>
          <a:p>
            <a:pPr lvl="1"/>
            <a:r>
              <a:rPr lang="en-US" dirty="0"/>
              <a:t>Urban History - The changes and impact of cities on a society.</a:t>
            </a:r>
          </a:p>
          <a:p>
            <a:pPr lvl="1"/>
            <a:r>
              <a:rPr lang="en-US" dirty="0"/>
              <a:t>The History of Education – The way a society instructs its population.</a:t>
            </a:r>
          </a:p>
          <a:p>
            <a:endParaRPr lang="en-US" dirty="0"/>
          </a:p>
        </p:txBody>
      </p:sp>
    </p:spTree>
    <p:extLst>
      <p:ext uri="{BB962C8B-B14F-4D97-AF65-F5344CB8AC3E}">
        <p14:creationId xmlns:p14="http://schemas.microsoft.com/office/powerpoint/2010/main" val="2366600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C39DB-C537-3D42-8312-CC8B24829D65}"/>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BC389F53-7DBA-874B-B43B-1DA4B61A7945}"/>
              </a:ext>
            </a:extLst>
          </p:cNvPr>
          <p:cNvSpPr>
            <a:spLocks noGrp="1"/>
          </p:cNvSpPr>
          <p:nvPr>
            <p:ph idx="1"/>
          </p:nvPr>
        </p:nvSpPr>
        <p:spPr>
          <a:xfrm>
            <a:off x="838200" y="1825625"/>
            <a:ext cx="7099300" cy="4351338"/>
          </a:xfrm>
        </p:spPr>
        <p:txBody>
          <a:bodyPr>
            <a:normAutofit/>
          </a:bodyPr>
          <a:lstStyle/>
          <a:p>
            <a:r>
              <a:rPr lang="en-US" sz="3200" dirty="0"/>
              <a:t>Table Work: Skim over the assigned unit. </a:t>
            </a:r>
          </a:p>
          <a:p>
            <a:r>
              <a:rPr lang="en-US" sz="3200" dirty="0"/>
              <a:t>When I call on you, be prepared to share:</a:t>
            </a:r>
          </a:p>
          <a:p>
            <a:pPr lvl="2"/>
            <a:r>
              <a:rPr lang="en-US" sz="2400" dirty="0"/>
              <a:t>The essential question for the unit. </a:t>
            </a:r>
          </a:p>
          <a:p>
            <a:pPr lvl="2"/>
            <a:r>
              <a:rPr lang="en-US" sz="2400" dirty="0"/>
              <a:t>2-3 interesting topics from the Unit</a:t>
            </a:r>
          </a:p>
        </p:txBody>
      </p:sp>
    </p:spTree>
    <p:extLst>
      <p:ext uri="{BB962C8B-B14F-4D97-AF65-F5344CB8AC3E}">
        <p14:creationId xmlns:p14="http://schemas.microsoft.com/office/powerpoint/2010/main" val="156794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005D-8985-D74D-9759-EA77032B2B16}"/>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4CFEED74-B6CC-C245-B3B6-4A8AB9791176}"/>
              </a:ext>
            </a:extLst>
          </p:cNvPr>
          <p:cNvSpPr>
            <a:spLocks noGrp="1"/>
          </p:cNvSpPr>
          <p:nvPr>
            <p:ph idx="1"/>
          </p:nvPr>
        </p:nvSpPr>
        <p:spPr/>
        <p:txBody>
          <a:bodyPr/>
          <a:lstStyle/>
          <a:p>
            <a:r>
              <a:rPr lang="en-US" dirty="0"/>
              <a:t>Individual Work:</a:t>
            </a:r>
          </a:p>
          <a:p>
            <a:pPr lvl="1"/>
            <a:r>
              <a:rPr lang="en-US" dirty="0"/>
              <a:t>Using the highlighted boxes (one from each box) on the previous page, come up with 8 board topic ideas that interest you.</a:t>
            </a:r>
            <a:br>
              <a:rPr lang="en-US" dirty="0"/>
            </a:br>
            <a:endParaRPr lang="en-US" dirty="0"/>
          </a:p>
          <a:p>
            <a:pPr lvl="1"/>
            <a:r>
              <a:rPr lang="en-US" dirty="0"/>
              <a:t>On the Next Page, Fill out the left column of the Bracket with your topics. Then pick the broad topic that is more interesting to you to move into the next round until you have a winner!</a:t>
            </a:r>
          </a:p>
        </p:txBody>
      </p:sp>
    </p:spTree>
    <p:extLst>
      <p:ext uri="{BB962C8B-B14F-4D97-AF65-F5344CB8AC3E}">
        <p14:creationId xmlns:p14="http://schemas.microsoft.com/office/powerpoint/2010/main" val="1246006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2060"/>
                </a:solidFill>
                <a:latin typeface="Abraham Lincoln" pitchFamily="2" charset="0"/>
                <a:ea typeface="Abraham Lincoln" pitchFamily="2" charset="0"/>
              </a:rPr>
              <a:t>Task List for Monday, September 9th</a:t>
            </a:r>
          </a:p>
        </p:txBody>
      </p:sp>
      <p:sp>
        <p:nvSpPr>
          <p:cNvPr id="3" name="Content Placeholder 2"/>
          <p:cNvSpPr>
            <a:spLocks noGrp="1"/>
          </p:cNvSpPr>
          <p:nvPr>
            <p:ph idx="1"/>
          </p:nvPr>
        </p:nvSpPr>
        <p:spPr/>
        <p:txBody>
          <a:bodyPr>
            <a:normAutofit/>
          </a:bodyPr>
          <a:lstStyle/>
          <a:p>
            <a:pPr>
              <a:buClr>
                <a:srgbClr val="C00000"/>
              </a:buClr>
              <a:buFont typeface="Wingdings" panose="05000000000000000000" pitchFamily="2" charset="2"/>
              <a:buChar char="ü"/>
            </a:pPr>
            <a:r>
              <a:rPr lang="en-US" dirty="0">
                <a:solidFill>
                  <a:schemeClr val="tx1"/>
                </a:solidFill>
                <a:uFillTx/>
              </a:rPr>
              <a:t> - Entrance: Grab Exit Ticket and Matriculation Paper Prompt.</a:t>
            </a:r>
          </a:p>
          <a:p>
            <a:pPr>
              <a:buClr>
                <a:srgbClr val="C00000"/>
              </a:buClr>
              <a:buFont typeface="Wingdings" panose="05000000000000000000" pitchFamily="2" charset="2"/>
              <a:buChar char="ü"/>
            </a:pPr>
            <a:r>
              <a:rPr lang="en-US" dirty="0">
                <a:solidFill>
                  <a:schemeClr val="tx1"/>
                </a:solidFill>
                <a:uFillTx/>
              </a:rPr>
              <a:t> - Preparation: </a:t>
            </a:r>
            <a:r>
              <a:rPr lang="en-US" dirty="0">
                <a:solidFill>
                  <a:schemeClr val="tx1"/>
                </a:solidFill>
              </a:rPr>
              <a:t>Fill out the exit ticket. </a:t>
            </a:r>
          </a:p>
          <a:p>
            <a:pPr>
              <a:buClr>
                <a:srgbClr val="C00000"/>
              </a:buClr>
              <a:buFont typeface="Wingdings" panose="05000000000000000000" pitchFamily="2" charset="2"/>
              <a:buChar char="ü"/>
            </a:pPr>
            <a:r>
              <a:rPr lang="en-US" dirty="0">
                <a:uFillTx/>
              </a:rPr>
              <a:t> - Instruction</a:t>
            </a:r>
            <a:r>
              <a:rPr lang="en-US" dirty="0"/>
              <a:t>: What is Matriculation?</a:t>
            </a:r>
            <a:endParaRPr lang="en-US" dirty="0">
              <a:solidFill>
                <a:schemeClr val="tx1"/>
              </a:solidFill>
              <a:uFillTx/>
            </a:endParaRPr>
          </a:p>
          <a:p>
            <a:pPr>
              <a:buClr>
                <a:srgbClr val="C00000"/>
              </a:buClr>
              <a:buFont typeface="Wingdings" panose="05000000000000000000" pitchFamily="2" charset="2"/>
              <a:buChar char="ü"/>
            </a:pPr>
            <a:r>
              <a:rPr lang="en-US" dirty="0"/>
              <a:t> - Instruction / Pair Work: What is a Research Paper?</a:t>
            </a:r>
          </a:p>
          <a:p>
            <a:pPr>
              <a:buClr>
                <a:srgbClr val="C00000"/>
              </a:buClr>
              <a:buFont typeface="Wingdings" panose="05000000000000000000" pitchFamily="2" charset="2"/>
              <a:buChar char="ü"/>
            </a:pPr>
            <a:r>
              <a:rPr lang="en-US" dirty="0">
                <a:solidFill>
                  <a:schemeClr val="tx1"/>
                </a:solidFill>
                <a:uFillTx/>
              </a:rPr>
              <a:t> - Exit: Complete Exit Ticket and drop it off in the cluster basket. </a:t>
            </a:r>
          </a:p>
          <a:p>
            <a:pPr>
              <a:buFont typeface="Wingdings" panose="05000000000000000000" pitchFamily="2" charset="2"/>
              <a:buChar char="ü"/>
            </a:pPr>
            <a:endParaRPr lang="en-US" dirty="0">
              <a:solidFill>
                <a:schemeClr val="tx1"/>
              </a:solidFill>
              <a:uFillTx/>
            </a:endParaRPr>
          </a:p>
        </p:txBody>
      </p:sp>
    </p:spTree>
    <p:extLst>
      <p:ext uri="{BB962C8B-B14F-4D97-AF65-F5344CB8AC3E}">
        <p14:creationId xmlns:p14="http://schemas.microsoft.com/office/powerpoint/2010/main" val="336220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2060"/>
                </a:solidFill>
                <a:latin typeface="Abraham Lincoln" pitchFamily="2" charset="0"/>
                <a:ea typeface="Abraham Lincoln" pitchFamily="2" charset="0"/>
              </a:rPr>
              <a:t>Task List for Wednesday, September 11th</a:t>
            </a:r>
          </a:p>
        </p:txBody>
      </p:sp>
      <p:sp>
        <p:nvSpPr>
          <p:cNvPr id="3" name="Content Placeholder 2"/>
          <p:cNvSpPr>
            <a:spLocks noGrp="1"/>
          </p:cNvSpPr>
          <p:nvPr>
            <p:ph idx="1"/>
          </p:nvPr>
        </p:nvSpPr>
        <p:spPr/>
        <p:txBody>
          <a:bodyPr>
            <a:normAutofit/>
          </a:bodyPr>
          <a:lstStyle/>
          <a:p>
            <a:pPr>
              <a:buClr>
                <a:srgbClr val="C00000"/>
              </a:buClr>
              <a:buFont typeface="Wingdings" panose="05000000000000000000" pitchFamily="2" charset="2"/>
              <a:buChar char="ü"/>
            </a:pPr>
            <a:r>
              <a:rPr lang="en-US" dirty="0">
                <a:solidFill>
                  <a:schemeClr val="tx1"/>
                </a:solidFill>
                <a:uFillTx/>
              </a:rPr>
              <a:t> - Entrance: Grab Exit Ticket and Matriculation </a:t>
            </a:r>
            <a:r>
              <a:rPr lang="en-US" dirty="0"/>
              <a:t>Success Criteria</a:t>
            </a:r>
            <a:r>
              <a:rPr lang="en-US" dirty="0">
                <a:solidFill>
                  <a:schemeClr val="tx1"/>
                </a:solidFill>
                <a:uFillTx/>
              </a:rPr>
              <a:t>.</a:t>
            </a:r>
          </a:p>
          <a:p>
            <a:pPr>
              <a:buClr>
                <a:srgbClr val="C00000"/>
              </a:buClr>
              <a:buFont typeface="Wingdings" panose="05000000000000000000" pitchFamily="2" charset="2"/>
              <a:buChar char="ü"/>
            </a:pPr>
            <a:r>
              <a:rPr lang="en-US" dirty="0">
                <a:solidFill>
                  <a:schemeClr val="tx1"/>
                </a:solidFill>
                <a:uFillTx/>
              </a:rPr>
              <a:t> - Preparation: </a:t>
            </a:r>
            <a:r>
              <a:rPr lang="en-US" dirty="0">
                <a:solidFill>
                  <a:schemeClr val="tx1"/>
                </a:solidFill>
              </a:rPr>
              <a:t>Fill out the exit ticket. </a:t>
            </a:r>
            <a:endParaRPr lang="en-US" dirty="0">
              <a:solidFill>
                <a:schemeClr val="tx1"/>
              </a:solidFill>
              <a:uFillTx/>
            </a:endParaRPr>
          </a:p>
          <a:p>
            <a:pPr>
              <a:buClr>
                <a:srgbClr val="C00000"/>
              </a:buClr>
              <a:buFont typeface="Wingdings" panose="05000000000000000000" pitchFamily="2" charset="2"/>
              <a:buChar char="ü"/>
            </a:pPr>
            <a:r>
              <a:rPr lang="en-US" dirty="0"/>
              <a:t> - Instruction / Pair Work: Narrowing Down a Topic</a:t>
            </a:r>
          </a:p>
          <a:p>
            <a:pPr>
              <a:buClr>
                <a:srgbClr val="C00000"/>
              </a:buClr>
              <a:buFont typeface="Wingdings" panose="05000000000000000000" pitchFamily="2" charset="2"/>
              <a:buChar char="ü"/>
            </a:pPr>
            <a:r>
              <a:rPr lang="en-US" dirty="0"/>
              <a:t> - Individual / Pair / Class Work: Creating a Narrow Topic</a:t>
            </a:r>
          </a:p>
          <a:p>
            <a:pPr>
              <a:buClr>
                <a:srgbClr val="C00000"/>
              </a:buClr>
              <a:buFont typeface="Wingdings" panose="05000000000000000000" pitchFamily="2" charset="2"/>
              <a:buChar char="ü"/>
            </a:pPr>
            <a:r>
              <a:rPr lang="en-US" dirty="0">
                <a:solidFill>
                  <a:schemeClr val="tx1"/>
                </a:solidFill>
                <a:uFillTx/>
              </a:rPr>
              <a:t> - Exit: Complete Exit Ticket and drop it off in the cluster basket. </a:t>
            </a:r>
          </a:p>
          <a:p>
            <a:pPr>
              <a:buFont typeface="Wingdings" panose="05000000000000000000" pitchFamily="2" charset="2"/>
              <a:buChar char="ü"/>
            </a:pPr>
            <a:endParaRPr lang="en-US" dirty="0">
              <a:solidFill>
                <a:schemeClr val="tx1"/>
              </a:solidFill>
              <a:uFillTx/>
            </a:endParaRPr>
          </a:p>
        </p:txBody>
      </p:sp>
    </p:spTree>
    <p:extLst>
      <p:ext uri="{BB962C8B-B14F-4D97-AF65-F5344CB8AC3E}">
        <p14:creationId xmlns:p14="http://schemas.microsoft.com/office/powerpoint/2010/main" val="972799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FD87-428E-5342-B1A0-49AF9AB3AE37}"/>
              </a:ext>
            </a:extLst>
          </p:cNvPr>
          <p:cNvSpPr>
            <a:spLocks noGrp="1"/>
          </p:cNvSpPr>
          <p:nvPr>
            <p:ph type="title"/>
          </p:nvPr>
        </p:nvSpPr>
        <p:spPr/>
        <p:txBody>
          <a:bodyPr/>
          <a:lstStyle/>
          <a:p>
            <a:r>
              <a:rPr lang="en-US" dirty="0"/>
              <a:t>Narrowing Down a Topic</a:t>
            </a:r>
          </a:p>
        </p:txBody>
      </p:sp>
      <p:sp>
        <p:nvSpPr>
          <p:cNvPr id="3" name="Content Placeholder 2">
            <a:extLst>
              <a:ext uri="{FF2B5EF4-FFF2-40B4-BE49-F238E27FC236}">
                <a16:creationId xmlns:a16="http://schemas.microsoft.com/office/drawing/2014/main" id="{750D2DC5-12D4-4047-A352-1D040871A5FE}"/>
              </a:ext>
            </a:extLst>
          </p:cNvPr>
          <p:cNvSpPr>
            <a:spLocks noGrp="1"/>
          </p:cNvSpPr>
          <p:nvPr>
            <p:ph idx="1"/>
          </p:nvPr>
        </p:nvSpPr>
        <p:spPr>
          <a:xfrm>
            <a:off x="838200" y="1825625"/>
            <a:ext cx="6763195" cy="4351338"/>
          </a:xfrm>
        </p:spPr>
        <p:txBody>
          <a:bodyPr/>
          <a:lstStyle/>
          <a:p>
            <a:r>
              <a:rPr lang="en-US" dirty="0"/>
              <a:t>We now need to narrow down your topics.</a:t>
            </a:r>
            <a:br>
              <a:rPr lang="en-US" dirty="0"/>
            </a:br>
            <a:br>
              <a:rPr lang="en-US" dirty="0"/>
            </a:br>
            <a:endParaRPr lang="en-US" dirty="0"/>
          </a:p>
          <a:p>
            <a:r>
              <a:rPr lang="en-US" dirty="0"/>
              <a:t>I am going to walk you through how to do this.</a:t>
            </a:r>
          </a:p>
        </p:txBody>
      </p:sp>
      <p:pic>
        <p:nvPicPr>
          <p:cNvPr id="5" name="Picture 4">
            <a:extLst>
              <a:ext uri="{FF2B5EF4-FFF2-40B4-BE49-F238E27FC236}">
                <a16:creationId xmlns:a16="http://schemas.microsoft.com/office/drawing/2014/main" id="{67017CB6-3C9B-E646-8FCF-AB873076C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1395" y="1516063"/>
            <a:ext cx="4081998" cy="4660900"/>
          </a:xfrm>
          <a:prstGeom prst="rect">
            <a:avLst/>
          </a:prstGeom>
        </p:spPr>
      </p:pic>
    </p:spTree>
    <p:extLst>
      <p:ext uri="{BB962C8B-B14F-4D97-AF65-F5344CB8AC3E}">
        <p14:creationId xmlns:p14="http://schemas.microsoft.com/office/powerpoint/2010/main" val="4192696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274B7-0061-374D-9062-FF2F0E1C9B42}"/>
              </a:ext>
            </a:extLst>
          </p:cNvPr>
          <p:cNvSpPr>
            <a:spLocks noGrp="1"/>
          </p:cNvSpPr>
          <p:nvPr>
            <p:ph type="title"/>
          </p:nvPr>
        </p:nvSpPr>
        <p:spPr/>
        <p:txBody>
          <a:bodyPr/>
          <a:lstStyle/>
          <a:p>
            <a:r>
              <a:rPr lang="en-US" dirty="0"/>
              <a:t>Narrowing Down a Topic</a:t>
            </a:r>
          </a:p>
        </p:txBody>
      </p:sp>
      <p:sp>
        <p:nvSpPr>
          <p:cNvPr id="3" name="Content Placeholder 2">
            <a:extLst>
              <a:ext uri="{FF2B5EF4-FFF2-40B4-BE49-F238E27FC236}">
                <a16:creationId xmlns:a16="http://schemas.microsoft.com/office/drawing/2014/main" id="{3D591055-BC7D-724D-A2F5-31A222904172}"/>
              </a:ext>
            </a:extLst>
          </p:cNvPr>
          <p:cNvSpPr>
            <a:spLocks noGrp="1"/>
          </p:cNvSpPr>
          <p:nvPr>
            <p:ph idx="1"/>
          </p:nvPr>
        </p:nvSpPr>
        <p:spPr>
          <a:xfrm>
            <a:off x="838200" y="1825625"/>
            <a:ext cx="6763195" cy="4351338"/>
          </a:xfrm>
        </p:spPr>
        <p:txBody>
          <a:bodyPr/>
          <a:lstStyle/>
          <a:p>
            <a:r>
              <a:rPr lang="en-US" dirty="0"/>
              <a:t>The theme this year is Breaking Barriers in History, Let’s Review:</a:t>
            </a:r>
          </a:p>
          <a:p>
            <a:pPr lvl="1"/>
            <a:endParaRPr lang="en-US" dirty="0"/>
          </a:p>
          <a:p>
            <a:pPr lvl="1"/>
            <a:endParaRPr lang="en-US" dirty="0"/>
          </a:p>
          <a:p>
            <a:pPr lvl="1"/>
            <a:endParaRPr lang="en-US" dirty="0"/>
          </a:p>
          <a:p>
            <a:pPr lvl="1"/>
            <a:endParaRPr lang="en-US" dirty="0"/>
          </a:p>
          <a:p>
            <a:r>
              <a:rPr lang="en-US" dirty="0"/>
              <a:t>I have filled in this section for your on Page 8 of your packet</a:t>
            </a:r>
          </a:p>
        </p:txBody>
      </p:sp>
      <p:pic>
        <p:nvPicPr>
          <p:cNvPr id="4" name="Picture 3">
            <a:extLst>
              <a:ext uri="{FF2B5EF4-FFF2-40B4-BE49-F238E27FC236}">
                <a16:creationId xmlns:a16="http://schemas.microsoft.com/office/drawing/2014/main" id="{B14FDC2E-0003-0A4F-A4DB-471FECF285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1395" y="1516063"/>
            <a:ext cx="4081998" cy="4660900"/>
          </a:xfrm>
          <a:prstGeom prst="rect">
            <a:avLst/>
          </a:prstGeom>
        </p:spPr>
      </p:pic>
    </p:spTree>
    <p:extLst>
      <p:ext uri="{BB962C8B-B14F-4D97-AF65-F5344CB8AC3E}">
        <p14:creationId xmlns:p14="http://schemas.microsoft.com/office/powerpoint/2010/main" val="2469751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274B7-0061-374D-9062-FF2F0E1C9B42}"/>
              </a:ext>
            </a:extLst>
          </p:cNvPr>
          <p:cNvSpPr>
            <a:spLocks noGrp="1"/>
          </p:cNvSpPr>
          <p:nvPr>
            <p:ph type="title"/>
          </p:nvPr>
        </p:nvSpPr>
        <p:spPr/>
        <p:txBody>
          <a:bodyPr/>
          <a:lstStyle/>
          <a:p>
            <a:r>
              <a:rPr lang="en-US" dirty="0"/>
              <a:t>Narrowing Down a Topic</a:t>
            </a:r>
          </a:p>
        </p:txBody>
      </p:sp>
      <p:sp>
        <p:nvSpPr>
          <p:cNvPr id="3" name="Content Placeholder 2">
            <a:extLst>
              <a:ext uri="{FF2B5EF4-FFF2-40B4-BE49-F238E27FC236}">
                <a16:creationId xmlns:a16="http://schemas.microsoft.com/office/drawing/2014/main" id="{3D591055-BC7D-724D-A2F5-31A222904172}"/>
              </a:ext>
            </a:extLst>
          </p:cNvPr>
          <p:cNvSpPr>
            <a:spLocks noGrp="1"/>
          </p:cNvSpPr>
          <p:nvPr>
            <p:ph idx="1"/>
          </p:nvPr>
        </p:nvSpPr>
        <p:spPr>
          <a:xfrm>
            <a:off x="838200" y="1825625"/>
            <a:ext cx="6763195" cy="4351338"/>
          </a:xfrm>
        </p:spPr>
        <p:txBody>
          <a:bodyPr/>
          <a:lstStyle/>
          <a:p>
            <a:r>
              <a:rPr lang="en-US" dirty="0"/>
              <a:t>Your general interest will the the time period that you are most interested in.</a:t>
            </a:r>
          </a:p>
          <a:p>
            <a:endParaRPr lang="en-US" dirty="0"/>
          </a:p>
          <a:p>
            <a:r>
              <a:rPr lang="en-US" dirty="0"/>
              <a:t>Write the time period that you are interested in on the second level of the upside down pyramid on page 8.</a:t>
            </a:r>
          </a:p>
        </p:txBody>
      </p:sp>
      <p:pic>
        <p:nvPicPr>
          <p:cNvPr id="4" name="Picture 3">
            <a:extLst>
              <a:ext uri="{FF2B5EF4-FFF2-40B4-BE49-F238E27FC236}">
                <a16:creationId xmlns:a16="http://schemas.microsoft.com/office/drawing/2014/main" id="{B14FDC2E-0003-0A4F-A4DB-471FECF285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1395" y="1516063"/>
            <a:ext cx="4081998" cy="4660900"/>
          </a:xfrm>
          <a:prstGeom prst="rect">
            <a:avLst/>
          </a:prstGeom>
        </p:spPr>
      </p:pic>
    </p:spTree>
    <p:extLst>
      <p:ext uri="{BB962C8B-B14F-4D97-AF65-F5344CB8AC3E}">
        <p14:creationId xmlns:p14="http://schemas.microsoft.com/office/powerpoint/2010/main" val="4251679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B519-8514-9E49-96F9-D301F504CF45}"/>
              </a:ext>
            </a:extLst>
          </p:cNvPr>
          <p:cNvSpPr>
            <a:spLocks noGrp="1"/>
          </p:cNvSpPr>
          <p:nvPr>
            <p:ph type="title"/>
          </p:nvPr>
        </p:nvSpPr>
        <p:spPr/>
        <p:txBody>
          <a:bodyPr/>
          <a:lstStyle/>
          <a:p>
            <a:r>
              <a:rPr lang="en-US" dirty="0"/>
              <a:t>Narrowing Down a Topic	</a:t>
            </a:r>
          </a:p>
        </p:txBody>
      </p:sp>
      <p:sp>
        <p:nvSpPr>
          <p:cNvPr id="3" name="Content Placeholder 2">
            <a:extLst>
              <a:ext uri="{FF2B5EF4-FFF2-40B4-BE49-F238E27FC236}">
                <a16:creationId xmlns:a16="http://schemas.microsoft.com/office/drawing/2014/main" id="{CCD130EE-0E6F-BF48-BF94-75BE5B673A99}"/>
              </a:ext>
            </a:extLst>
          </p:cNvPr>
          <p:cNvSpPr>
            <a:spLocks noGrp="1"/>
          </p:cNvSpPr>
          <p:nvPr>
            <p:ph idx="1"/>
          </p:nvPr>
        </p:nvSpPr>
        <p:spPr>
          <a:xfrm>
            <a:off x="838200" y="1825625"/>
            <a:ext cx="6763195" cy="4351338"/>
          </a:xfrm>
        </p:spPr>
        <p:txBody>
          <a:bodyPr/>
          <a:lstStyle/>
          <a:p>
            <a:r>
              <a:rPr lang="en-US" dirty="0"/>
              <a:t>You then chose a Broad topic from your March Madness. </a:t>
            </a:r>
            <a:br>
              <a:rPr lang="en-US" dirty="0"/>
            </a:br>
            <a:endParaRPr lang="en-US" dirty="0"/>
          </a:p>
          <a:p>
            <a:r>
              <a:rPr lang="en-US" dirty="0"/>
              <a:t>Please fill this in on the 3</a:t>
            </a:r>
            <a:r>
              <a:rPr lang="en-US" baseline="30000" dirty="0"/>
              <a:t>rd</a:t>
            </a:r>
            <a:r>
              <a:rPr lang="en-US" dirty="0"/>
              <a:t> level of the upside down pyramid on page 8.  </a:t>
            </a:r>
          </a:p>
        </p:txBody>
      </p:sp>
      <p:pic>
        <p:nvPicPr>
          <p:cNvPr id="4" name="Picture 3">
            <a:extLst>
              <a:ext uri="{FF2B5EF4-FFF2-40B4-BE49-F238E27FC236}">
                <a16:creationId xmlns:a16="http://schemas.microsoft.com/office/drawing/2014/main" id="{2020EDD4-A43E-8046-BEF4-4E9A53E72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1395" y="1516063"/>
            <a:ext cx="4081998" cy="4660900"/>
          </a:xfrm>
          <a:prstGeom prst="rect">
            <a:avLst/>
          </a:prstGeom>
        </p:spPr>
      </p:pic>
    </p:spTree>
    <p:extLst>
      <p:ext uri="{BB962C8B-B14F-4D97-AF65-F5344CB8AC3E}">
        <p14:creationId xmlns:p14="http://schemas.microsoft.com/office/powerpoint/2010/main" val="2144171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7EB6-63C2-CF44-B72A-08008CD77D56}"/>
              </a:ext>
            </a:extLst>
          </p:cNvPr>
          <p:cNvSpPr>
            <a:spLocks noGrp="1"/>
          </p:cNvSpPr>
          <p:nvPr>
            <p:ph type="title"/>
          </p:nvPr>
        </p:nvSpPr>
        <p:spPr/>
        <p:txBody>
          <a:bodyPr/>
          <a:lstStyle/>
          <a:p>
            <a:r>
              <a:rPr lang="en-US" dirty="0"/>
              <a:t>Narrowing Down a Topic	</a:t>
            </a:r>
          </a:p>
        </p:txBody>
      </p:sp>
      <p:sp>
        <p:nvSpPr>
          <p:cNvPr id="3" name="Content Placeholder 2">
            <a:extLst>
              <a:ext uri="{FF2B5EF4-FFF2-40B4-BE49-F238E27FC236}">
                <a16:creationId xmlns:a16="http://schemas.microsoft.com/office/drawing/2014/main" id="{1945ACED-FD21-304F-B628-974FF40F3B99}"/>
              </a:ext>
            </a:extLst>
          </p:cNvPr>
          <p:cNvSpPr>
            <a:spLocks noGrp="1"/>
          </p:cNvSpPr>
          <p:nvPr>
            <p:ph idx="1"/>
          </p:nvPr>
        </p:nvSpPr>
        <p:spPr/>
        <p:txBody>
          <a:bodyPr>
            <a:normAutofit fontScale="92500" lnSpcReduction="10000"/>
          </a:bodyPr>
          <a:lstStyle/>
          <a:p>
            <a:r>
              <a:rPr lang="en-US" dirty="0"/>
              <a:t>Take your Broad Topic and ask yourself the following questions:</a:t>
            </a:r>
          </a:p>
          <a:p>
            <a:pPr lvl="1"/>
            <a:r>
              <a:rPr lang="en-US" dirty="0"/>
              <a:t>Who? </a:t>
            </a:r>
          </a:p>
          <a:p>
            <a:pPr lvl="2"/>
            <a:r>
              <a:rPr lang="en-US" dirty="0"/>
              <a:t>Who is breaking the Barrier? Did they have Allies? Who where the enemies?</a:t>
            </a:r>
          </a:p>
          <a:p>
            <a:pPr lvl="1"/>
            <a:r>
              <a:rPr lang="en-US" dirty="0"/>
              <a:t>What?</a:t>
            </a:r>
          </a:p>
          <a:p>
            <a:pPr lvl="2"/>
            <a:r>
              <a:rPr lang="en-US" dirty="0"/>
              <a:t>What is the Barrier? What kind of Barrier (physical, mental, cultural)?</a:t>
            </a:r>
          </a:p>
          <a:p>
            <a:pPr lvl="1"/>
            <a:r>
              <a:rPr lang="en-US" dirty="0"/>
              <a:t>When?</a:t>
            </a:r>
          </a:p>
          <a:p>
            <a:pPr lvl="2"/>
            <a:r>
              <a:rPr lang="en-US" dirty="0"/>
              <a:t>When was the Barrier being broken? What was happening during this time?</a:t>
            </a:r>
          </a:p>
          <a:p>
            <a:pPr lvl="1"/>
            <a:r>
              <a:rPr lang="en-US" dirty="0"/>
              <a:t>Where?</a:t>
            </a:r>
          </a:p>
          <a:p>
            <a:pPr lvl="2"/>
            <a:r>
              <a:rPr lang="en-US" dirty="0"/>
              <a:t>Where was the Barrier being broken? What was happening in the rest of the country?</a:t>
            </a:r>
          </a:p>
          <a:p>
            <a:pPr lvl="1"/>
            <a:r>
              <a:rPr lang="en-US" dirty="0"/>
              <a:t>Why?</a:t>
            </a:r>
          </a:p>
          <a:p>
            <a:pPr lvl="2"/>
            <a:r>
              <a:rPr lang="en-US" dirty="0"/>
              <a:t>Why was there a Barrier in the first place? Why did it need to be broken?</a:t>
            </a:r>
          </a:p>
          <a:p>
            <a:pPr lvl="1"/>
            <a:r>
              <a:rPr lang="en-US" dirty="0"/>
              <a:t>How?</a:t>
            </a:r>
          </a:p>
          <a:p>
            <a:pPr lvl="2"/>
            <a:r>
              <a:rPr lang="en-US" dirty="0"/>
              <a:t>How was the Barrier broken?</a:t>
            </a:r>
          </a:p>
          <a:p>
            <a:pPr lvl="1"/>
            <a:endParaRPr lang="en-US" dirty="0"/>
          </a:p>
        </p:txBody>
      </p:sp>
    </p:spTree>
    <p:extLst>
      <p:ext uri="{BB962C8B-B14F-4D97-AF65-F5344CB8AC3E}">
        <p14:creationId xmlns:p14="http://schemas.microsoft.com/office/powerpoint/2010/main" val="1395726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00FC-D27A-104F-B8C4-1FF773FF14D4}"/>
              </a:ext>
            </a:extLst>
          </p:cNvPr>
          <p:cNvSpPr>
            <a:spLocks noGrp="1"/>
          </p:cNvSpPr>
          <p:nvPr>
            <p:ph type="title"/>
          </p:nvPr>
        </p:nvSpPr>
        <p:spPr/>
        <p:txBody>
          <a:bodyPr/>
          <a:lstStyle/>
          <a:p>
            <a:r>
              <a:rPr lang="en-US" dirty="0"/>
              <a:t>Narrowing Down a Topic	</a:t>
            </a:r>
          </a:p>
        </p:txBody>
      </p:sp>
      <p:sp>
        <p:nvSpPr>
          <p:cNvPr id="3" name="Content Placeholder 2">
            <a:extLst>
              <a:ext uri="{FF2B5EF4-FFF2-40B4-BE49-F238E27FC236}">
                <a16:creationId xmlns:a16="http://schemas.microsoft.com/office/drawing/2014/main" id="{5F639636-3FE8-6143-A57E-C1205AFF7E69}"/>
              </a:ext>
            </a:extLst>
          </p:cNvPr>
          <p:cNvSpPr>
            <a:spLocks noGrp="1"/>
          </p:cNvSpPr>
          <p:nvPr>
            <p:ph idx="1"/>
          </p:nvPr>
        </p:nvSpPr>
        <p:spPr/>
        <p:txBody>
          <a:bodyPr/>
          <a:lstStyle/>
          <a:p>
            <a:r>
              <a:rPr lang="en-US" dirty="0"/>
              <a:t>Individual Work: Attempt to come up with a narrow topic  </a:t>
            </a:r>
            <a:r>
              <a:rPr lang="en-US" b="1" u="sng" dirty="0"/>
              <a:t>IN PENCIL </a:t>
            </a:r>
            <a:r>
              <a:rPr lang="en-US" dirty="0"/>
              <a:t>by asking yourself the narrowing questions. </a:t>
            </a:r>
            <a:br>
              <a:rPr lang="en-US" dirty="0"/>
            </a:br>
            <a:endParaRPr lang="en-US" dirty="0"/>
          </a:p>
          <a:p>
            <a:r>
              <a:rPr lang="en-US" dirty="0"/>
              <a:t>Pair Work: Check each other’s topics to make sure that they are narrow. Initial your partners packet on Page 8 once you think it is narrow enough.</a:t>
            </a:r>
            <a:br>
              <a:rPr lang="en-US" dirty="0"/>
            </a:br>
            <a:endParaRPr lang="en-US" dirty="0"/>
          </a:p>
          <a:p>
            <a:r>
              <a:rPr lang="en-US" dirty="0"/>
              <a:t>Whole Class Work: Once you are finished, find 3 more people from </a:t>
            </a:r>
            <a:r>
              <a:rPr lang="en-US" b="1" u="sng" dirty="0"/>
              <a:t>Different Tables</a:t>
            </a:r>
            <a:r>
              <a:rPr lang="en-US" dirty="0"/>
              <a:t> to look at your topic. Get their initials on your narrow topic as well.</a:t>
            </a:r>
          </a:p>
        </p:txBody>
      </p:sp>
    </p:spTree>
    <p:extLst>
      <p:ext uri="{BB962C8B-B14F-4D97-AF65-F5344CB8AC3E}">
        <p14:creationId xmlns:p14="http://schemas.microsoft.com/office/powerpoint/2010/main" val="1683159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002060"/>
                </a:solidFill>
                <a:latin typeface="Abraham Lincoln" pitchFamily="2" charset="0"/>
                <a:ea typeface="Abraham Lincoln" pitchFamily="2" charset="0"/>
              </a:rPr>
              <a:t>Task List for Thursday, September 12th</a:t>
            </a:r>
          </a:p>
        </p:txBody>
      </p:sp>
      <p:sp>
        <p:nvSpPr>
          <p:cNvPr id="3" name="Content Placeholder 2"/>
          <p:cNvSpPr>
            <a:spLocks noGrp="1"/>
          </p:cNvSpPr>
          <p:nvPr>
            <p:ph idx="1"/>
          </p:nvPr>
        </p:nvSpPr>
        <p:spPr/>
        <p:txBody>
          <a:bodyPr>
            <a:normAutofit/>
          </a:bodyPr>
          <a:lstStyle/>
          <a:p>
            <a:pPr>
              <a:buClr>
                <a:srgbClr val="C00000"/>
              </a:buClr>
              <a:buFont typeface="Wingdings" panose="05000000000000000000" pitchFamily="2" charset="2"/>
              <a:buChar char="ü"/>
            </a:pPr>
            <a:r>
              <a:rPr lang="en-US" dirty="0">
                <a:solidFill>
                  <a:schemeClr val="tx1"/>
                </a:solidFill>
                <a:uFillTx/>
              </a:rPr>
              <a:t> - Entrance: Grab Exit Ticket and Matriculation </a:t>
            </a:r>
            <a:r>
              <a:rPr lang="en-US" dirty="0"/>
              <a:t>Success Criteria</a:t>
            </a:r>
            <a:r>
              <a:rPr lang="en-US" dirty="0">
                <a:solidFill>
                  <a:schemeClr val="tx1"/>
                </a:solidFill>
                <a:uFillTx/>
              </a:rPr>
              <a:t>.</a:t>
            </a:r>
          </a:p>
          <a:p>
            <a:pPr>
              <a:buClr>
                <a:srgbClr val="C00000"/>
              </a:buClr>
              <a:buFont typeface="Wingdings" panose="05000000000000000000" pitchFamily="2" charset="2"/>
              <a:buChar char="ü"/>
            </a:pPr>
            <a:r>
              <a:rPr lang="en-US" dirty="0">
                <a:solidFill>
                  <a:schemeClr val="tx1"/>
                </a:solidFill>
                <a:uFillTx/>
              </a:rPr>
              <a:t> - Preparation: </a:t>
            </a:r>
            <a:r>
              <a:rPr lang="en-US" dirty="0">
                <a:solidFill>
                  <a:schemeClr val="tx1"/>
                </a:solidFill>
              </a:rPr>
              <a:t>Fill out the exit ticket. </a:t>
            </a:r>
            <a:endParaRPr lang="en-US" dirty="0">
              <a:solidFill>
                <a:schemeClr val="tx1"/>
              </a:solidFill>
              <a:uFillTx/>
            </a:endParaRPr>
          </a:p>
          <a:p>
            <a:pPr>
              <a:buClr>
                <a:srgbClr val="C00000"/>
              </a:buClr>
              <a:buFont typeface="Wingdings" panose="05000000000000000000" pitchFamily="2" charset="2"/>
              <a:buChar char="ü"/>
            </a:pPr>
            <a:r>
              <a:rPr lang="en-US" dirty="0"/>
              <a:t> - Instruction / Pair Work: Narrowing Down a Topic</a:t>
            </a:r>
          </a:p>
          <a:p>
            <a:pPr>
              <a:buClr>
                <a:srgbClr val="C00000"/>
              </a:buClr>
              <a:buFont typeface="Wingdings" panose="05000000000000000000" pitchFamily="2" charset="2"/>
              <a:buChar char="ü"/>
            </a:pPr>
            <a:r>
              <a:rPr lang="en-US" dirty="0"/>
              <a:t> - Individual Work: Preliminary Research</a:t>
            </a:r>
          </a:p>
          <a:p>
            <a:pPr>
              <a:buClr>
                <a:srgbClr val="C00000"/>
              </a:buClr>
              <a:buFont typeface="Wingdings" panose="05000000000000000000" pitchFamily="2" charset="2"/>
              <a:buChar char="ü"/>
            </a:pPr>
            <a:r>
              <a:rPr lang="en-US" dirty="0">
                <a:solidFill>
                  <a:schemeClr val="tx1"/>
                </a:solidFill>
                <a:uFillTx/>
              </a:rPr>
              <a:t> - Exit: Complete Exit Ticket and drop it off in the cluster basket. </a:t>
            </a:r>
          </a:p>
          <a:p>
            <a:pPr>
              <a:buFont typeface="Wingdings" panose="05000000000000000000" pitchFamily="2" charset="2"/>
              <a:buChar char="ü"/>
            </a:pPr>
            <a:endParaRPr lang="en-US" dirty="0">
              <a:solidFill>
                <a:schemeClr val="tx1"/>
              </a:solidFill>
              <a:uFillTx/>
            </a:endParaRPr>
          </a:p>
        </p:txBody>
      </p:sp>
    </p:spTree>
    <p:extLst>
      <p:ext uri="{BB962C8B-B14F-4D97-AF65-F5344CB8AC3E}">
        <p14:creationId xmlns:p14="http://schemas.microsoft.com/office/powerpoint/2010/main" val="15931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482CF-B6E6-B949-96C5-3B0F070B41ED}"/>
              </a:ext>
            </a:extLst>
          </p:cNvPr>
          <p:cNvSpPr>
            <a:spLocks noGrp="1"/>
          </p:cNvSpPr>
          <p:nvPr>
            <p:ph type="title"/>
          </p:nvPr>
        </p:nvSpPr>
        <p:spPr/>
        <p:txBody>
          <a:bodyPr/>
          <a:lstStyle/>
          <a:p>
            <a:r>
              <a:rPr lang="en-US" dirty="0"/>
              <a:t>What is Matriculation?</a:t>
            </a:r>
          </a:p>
        </p:txBody>
      </p:sp>
      <p:sp>
        <p:nvSpPr>
          <p:cNvPr id="3" name="Content Placeholder 2">
            <a:extLst>
              <a:ext uri="{FF2B5EF4-FFF2-40B4-BE49-F238E27FC236}">
                <a16:creationId xmlns:a16="http://schemas.microsoft.com/office/drawing/2014/main" id="{24CCFA36-EBA4-1147-BB51-836B654CADB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4573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32008-91C5-114A-A60B-5AC3CA9430B9}"/>
              </a:ext>
            </a:extLst>
          </p:cNvPr>
          <p:cNvSpPr>
            <a:spLocks noGrp="1"/>
          </p:cNvSpPr>
          <p:nvPr>
            <p:ph type="title"/>
          </p:nvPr>
        </p:nvSpPr>
        <p:spPr/>
        <p:txBody>
          <a:bodyPr/>
          <a:lstStyle/>
          <a:p>
            <a:r>
              <a:rPr lang="en-US" dirty="0"/>
              <a:t>What is National History Day?</a:t>
            </a:r>
          </a:p>
        </p:txBody>
      </p:sp>
      <p:sp>
        <p:nvSpPr>
          <p:cNvPr id="3" name="Content Placeholder 2">
            <a:extLst>
              <a:ext uri="{FF2B5EF4-FFF2-40B4-BE49-F238E27FC236}">
                <a16:creationId xmlns:a16="http://schemas.microsoft.com/office/drawing/2014/main" id="{E7B89228-09F6-394E-9CCF-17970DD3225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7898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E7E05-3005-FB45-B045-8868C5908E4A}"/>
              </a:ext>
            </a:extLst>
          </p:cNvPr>
          <p:cNvSpPr>
            <a:spLocks noGrp="1"/>
          </p:cNvSpPr>
          <p:nvPr>
            <p:ph type="title"/>
          </p:nvPr>
        </p:nvSpPr>
        <p:spPr/>
        <p:txBody>
          <a:bodyPr/>
          <a:lstStyle/>
          <a:p>
            <a:r>
              <a:rPr lang="en-US" dirty="0"/>
              <a:t>What does History Matriculation Look Like?</a:t>
            </a:r>
          </a:p>
        </p:txBody>
      </p:sp>
      <p:sp>
        <p:nvSpPr>
          <p:cNvPr id="3" name="Content Placeholder 2">
            <a:extLst>
              <a:ext uri="{FF2B5EF4-FFF2-40B4-BE49-F238E27FC236}">
                <a16:creationId xmlns:a16="http://schemas.microsoft.com/office/drawing/2014/main" id="{870FECC1-381B-DD4E-8E7E-08D8B45CBF0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7035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3774-8B8D-CE43-8AB4-367CCCF3988C}"/>
              </a:ext>
            </a:extLst>
          </p:cNvPr>
          <p:cNvSpPr>
            <a:spLocks noGrp="1"/>
          </p:cNvSpPr>
          <p:nvPr>
            <p:ph type="title"/>
          </p:nvPr>
        </p:nvSpPr>
        <p:spPr/>
        <p:txBody>
          <a:bodyPr/>
          <a:lstStyle/>
          <a:p>
            <a:r>
              <a:rPr lang="en-US" dirty="0"/>
              <a:t>What is Expected </a:t>
            </a:r>
          </a:p>
        </p:txBody>
      </p:sp>
      <p:sp>
        <p:nvSpPr>
          <p:cNvPr id="3" name="Content Placeholder 2">
            <a:extLst>
              <a:ext uri="{FF2B5EF4-FFF2-40B4-BE49-F238E27FC236}">
                <a16:creationId xmlns:a16="http://schemas.microsoft.com/office/drawing/2014/main" id="{A945EC11-92B1-E141-8D04-8C9535A15D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38025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1B61D-8AE1-954D-9587-E0AFA0266761}"/>
              </a:ext>
            </a:extLst>
          </p:cNvPr>
          <p:cNvSpPr>
            <a:spLocks noGrp="1"/>
          </p:cNvSpPr>
          <p:nvPr>
            <p:ph type="title"/>
          </p:nvPr>
        </p:nvSpPr>
        <p:spPr/>
        <p:txBody>
          <a:bodyPr/>
          <a:lstStyle/>
          <a:p>
            <a:r>
              <a:rPr lang="en-US" dirty="0"/>
              <a:t>What is Our Schedule?</a:t>
            </a:r>
          </a:p>
        </p:txBody>
      </p:sp>
      <p:sp>
        <p:nvSpPr>
          <p:cNvPr id="3" name="Content Placeholder 2">
            <a:extLst>
              <a:ext uri="{FF2B5EF4-FFF2-40B4-BE49-F238E27FC236}">
                <a16:creationId xmlns:a16="http://schemas.microsoft.com/office/drawing/2014/main" id="{10B9B50F-4137-4848-B50A-726AF255E4B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41129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Research Paper?</a:t>
            </a:r>
          </a:p>
        </p:txBody>
      </p:sp>
      <p:sp>
        <p:nvSpPr>
          <p:cNvPr id="3" name="Content Placeholder 2"/>
          <p:cNvSpPr>
            <a:spLocks noGrp="1"/>
          </p:cNvSpPr>
          <p:nvPr>
            <p:ph idx="1"/>
          </p:nvPr>
        </p:nvSpPr>
        <p:spPr>
          <a:xfrm>
            <a:off x="838200" y="1825625"/>
            <a:ext cx="7620000" cy="4351338"/>
          </a:xfrm>
        </p:spPr>
        <p:txBody>
          <a:bodyPr>
            <a:normAutofit fontScale="92500"/>
          </a:bodyPr>
          <a:lstStyle/>
          <a:p>
            <a:r>
              <a:rPr lang="en-US" dirty="0"/>
              <a:t>A research paper has a topic that is narrow enough to research.</a:t>
            </a:r>
          </a:p>
          <a:p>
            <a:r>
              <a:rPr lang="en-US" dirty="0"/>
              <a:t>It has a clear thesis statement that answers a question you came up with before you conducted research.</a:t>
            </a:r>
          </a:p>
          <a:p>
            <a:r>
              <a:rPr lang="en-US" dirty="0"/>
              <a:t>It uses a variety of outside sources and includes direct quotations.</a:t>
            </a:r>
          </a:p>
          <a:p>
            <a:r>
              <a:rPr lang="en-US" dirty="0"/>
              <a:t>It utilizes a clear organizational strategy.</a:t>
            </a:r>
          </a:p>
          <a:p>
            <a:r>
              <a:rPr lang="en-US" dirty="0"/>
              <a:t>It uses formal language that is grammatically correct.</a:t>
            </a:r>
          </a:p>
          <a:p>
            <a:r>
              <a:rPr lang="en-US" dirty="0"/>
              <a:t>It has a Works Cited page listing research sources. </a:t>
            </a:r>
          </a:p>
        </p:txBody>
      </p:sp>
    </p:spTree>
    <p:extLst>
      <p:ext uri="{BB962C8B-B14F-4D97-AF65-F5344CB8AC3E}">
        <p14:creationId xmlns:p14="http://schemas.microsoft.com/office/powerpoint/2010/main" val="399528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Research Paper?</a:t>
            </a:r>
          </a:p>
        </p:txBody>
      </p:sp>
      <p:sp>
        <p:nvSpPr>
          <p:cNvPr id="3" name="Content Placeholder 2"/>
          <p:cNvSpPr>
            <a:spLocks noGrp="1"/>
          </p:cNvSpPr>
          <p:nvPr>
            <p:ph idx="1"/>
          </p:nvPr>
        </p:nvSpPr>
        <p:spPr>
          <a:xfrm>
            <a:off x="838200" y="1825625"/>
            <a:ext cx="6922168" cy="4351338"/>
          </a:xfrm>
        </p:spPr>
        <p:txBody>
          <a:bodyPr/>
          <a:lstStyle/>
          <a:p>
            <a:r>
              <a:rPr lang="en-US" dirty="0"/>
              <a:t>Individual Work: Highlight key words from each sentence.</a:t>
            </a:r>
            <a:br>
              <a:rPr lang="en-US" dirty="0"/>
            </a:br>
            <a:br>
              <a:rPr lang="en-US" dirty="0"/>
            </a:br>
            <a:endParaRPr lang="en-US" dirty="0"/>
          </a:p>
          <a:p>
            <a:r>
              <a:rPr lang="en-US" dirty="0"/>
              <a:t>Pair Share: Check your table partners paper to see what they highlighted and discuss the difference.</a:t>
            </a:r>
          </a:p>
        </p:txBody>
      </p:sp>
    </p:spTree>
    <p:extLst>
      <p:ext uri="{BB962C8B-B14F-4D97-AF65-F5344CB8AC3E}">
        <p14:creationId xmlns:p14="http://schemas.microsoft.com/office/powerpoint/2010/main" val="771619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1297</TotalTime>
  <Words>996</Words>
  <Application>Microsoft Macintosh PowerPoint</Application>
  <PresentationFormat>Widescreen</PresentationFormat>
  <Paragraphs>130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Abraham Lincoln</vt:lpstr>
      <vt:lpstr>Arial</vt:lpstr>
      <vt:lpstr>Calibri</vt:lpstr>
      <vt:lpstr>Calibri Light</vt:lpstr>
      <vt:lpstr>Wingdings</vt:lpstr>
      <vt:lpstr>Office Theme</vt:lpstr>
      <vt:lpstr>History Matriculation</vt:lpstr>
      <vt:lpstr>Task List for Monday, September 9th</vt:lpstr>
      <vt:lpstr>What is Matriculation?</vt:lpstr>
      <vt:lpstr>What is National History Day?</vt:lpstr>
      <vt:lpstr>What does History Matriculation Look Like?</vt:lpstr>
      <vt:lpstr>What is Expected </vt:lpstr>
      <vt:lpstr>What is Our Schedule?</vt:lpstr>
      <vt:lpstr>What is a Research Paper?</vt:lpstr>
      <vt:lpstr>What is a Research Paper?</vt:lpstr>
      <vt:lpstr>Interests and Topics</vt:lpstr>
      <vt:lpstr>Interests and Topics</vt:lpstr>
      <vt:lpstr>Interests and Topics</vt:lpstr>
      <vt:lpstr>Task List for Tuesday, September 10th</vt:lpstr>
      <vt:lpstr>Choosing a Topic</vt:lpstr>
      <vt:lpstr>Choosing a Topic</vt:lpstr>
      <vt:lpstr>Choosing a Topic</vt:lpstr>
      <vt:lpstr>Choosing a Topic</vt:lpstr>
      <vt:lpstr>Choosing a Topic</vt:lpstr>
      <vt:lpstr>Choosing a Topic</vt:lpstr>
      <vt:lpstr>Task List for Wednesday, September 11th</vt:lpstr>
      <vt:lpstr>Narrowing Down a Topic</vt:lpstr>
      <vt:lpstr>Narrowing Down a Topic</vt:lpstr>
      <vt:lpstr>Narrowing Down a Topic</vt:lpstr>
      <vt:lpstr>Narrowing Down a Topic </vt:lpstr>
      <vt:lpstr>Narrowing Down a Topic </vt:lpstr>
      <vt:lpstr>Narrowing Down a Topic </vt:lpstr>
      <vt:lpstr>Task List for Thursday, September 12th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Matriculation</dc:title>
  <dc:creator>Timothy Simoneau</dc:creator>
  <cp:lastModifiedBy>Microsoft Office User</cp:lastModifiedBy>
  <cp:revision>20</cp:revision>
  <dcterms:created xsi:type="dcterms:W3CDTF">2019-09-07T20:13:27Z</dcterms:created>
  <dcterms:modified xsi:type="dcterms:W3CDTF">2019-09-08T18:08:17Z</dcterms:modified>
</cp:coreProperties>
</file>